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45"/>
    <p:restoredTop sz="93542"/>
  </p:normalViewPr>
  <p:slideViewPr>
    <p:cSldViewPr snapToGrid="0" snapToObjects="1">
      <p:cViewPr varScale="1">
        <p:scale>
          <a:sx n="131" d="100"/>
          <a:sy n="131" d="100"/>
        </p:scale>
        <p:origin x="2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ADC0D6A-72B4-4046-AE9C-F2AA7815B3E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44EDC68-D17A-4D45-9C21-AD38D70843EF}"/>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27EBF-8A5F-9F4C-925C-9DF1EF7CFE56}" type="datetimeFigureOut">
              <a:rPr lang="en-US" smtClean="0"/>
              <a:t>5/27/20</a:t>
            </a:fld>
            <a:endParaRPr lang="en-US"/>
          </a:p>
        </p:txBody>
      </p:sp>
      <p:sp>
        <p:nvSpPr>
          <p:cNvPr id="4" name="Slide Image Placeholder 3">
            <a:extLst>
              <a:ext uri="{FF2B5EF4-FFF2-40B4-BE49-F238E27FC236}">
                <a16:creationId xmlns:a16="http://schemas.microsoft.com/office/drawing/2014/main" id="{C8D576AC-442C-DE4D-8081-4CDD3B9F6A8B}"/>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37556345-11B5-AE4D-8BD5-9FE84408653F}"/>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F1B1DBB3-D599-B248-B7F4-F86FD7A5F0F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C89DD08E-9EF1-3E42-8E95-5074C140E8E6}"/>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207445-2736-E844-9EE6-7F837D28B009}"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 endpoint enables instances in your VPC to use their private IP addresses to communicate with resources in other services. Your instances do not require public IP addresses, and you do not need an Internet gateway, a NAT device, or a virtual private gateway in your VPC. You can use endpoint policies to control access to resources in other services. Traffic between your VPC and the AWS service does not leave the Amazon network.</a:t>
            </a:r>
            <a:endParaRPr lang="en-US" dirty="0"/>
          </a:p>
        </p:txBody>
      </p:sp>
      <p:sp>
        <p:nvSpPr>
          <p:cNvPr id="4" name="Slide Number Placeholder 3"/>
          <p:cNvSpPr>
            <a:spLocks noGrp="1"/>
          </p:cNvSpPr>
          <p:nvPr>
            <p:ph type="sldNum" sz="quarter" idx="5"/>
          </p:nvPr>
        </p:nvSpPr>
        <p:spPr/>
        <p:txBody>
          <a:bodyPr/>
          <a:lstStyle/>
          <a:p>
            <a:fld id="{32E16382-C161-D042-AC79-81472C51F67F}" type="slidenum">
              <a:rPr lang="en-US" smtClean="0"/>
              <a:t>5</a:t>
            </a:fld>
            <a:endParaRPr lang="en-US"/>
          </a:p>
        </p:txBody>
      </p:sp>
    </p:spTree>
    <p:extLst>
      <p:ext uri="{BB962C8B-B14F-4D97-AF65-F5344CB8AC3E}">
        <p14:creationId xmlns:p14="http://schemas.microsoft.com/office/powerpoint/2010/main" val="3866807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2E16382-C161-D042-AC79-81472C51F67F}" type="slidenum">
              <a:rPr lang="en-US" smtClean="0"/>
              <a:t>6</a:t>
            </a:fld>
            <a:endParaRPr lang="en-US"/>
          </a:p>
        </p:txBody>
      </p:sp>
    </p:spTree>
    <p:extLst>
      <p:ext uri="{BB962C8B-B14F-4D97-AF65-F5344CB8AC3E}">
        <p14:creationId xmlns:p14="http://schemas.microsoft.com/office/powerpoint/2010/main" val="33546955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63BFF-5665-3145-BF2F-16FA059BB8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658411-9E10-394E-B6AE-600945B588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08F925-4258-3E47-83B7-3314F8A8A6E2}"/>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5C710F82-9BAB-5F48-B488-DB30B29092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4254A6-88C0-354E-8D2F-281601330D5F}"/>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2985674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5E94-87DF-B24B-9779-B7A9F7DDEB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03C087-19AE-8A43-8D38-23922173E8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153205-576D-1E46-8C9B-2D29E420A859}"/>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ACBCAC61-1D01-9347-8459-103ADEC501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B50BEF-2198-A246-A2F5-E17B6BB2FA2A}"/>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115602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DFDC90-0721-6E41-B3D3-3F2856C4D12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C78662-78C9-FE4A-911E-BD621BC53C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6A20C0-CFA6-4343-80AD-0FAF86882175}"/>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A1D7F551-4AD8-D340-9AC2-16934D7325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BF4881-0633-DF4F-9E00-0A812B88018A}"/>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2835122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F9809-992B-E64E-9F92-0288B317622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898E598-338E-264E-84DD-25BEF09047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7E62C3-5BC0-0741-A468-B1CD5907A105}"/>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702510F7-960F-964A-8A4F-CBA2D24ED1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02EA7B-DD3C-904E-AB96-2D6064F9825E}"/>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2767366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9601A-D1E8-6245-A903-29E39D861B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832CEA-AF1B-E04C-9CF3-3D64561FA2B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4DF601-0B28-8548-B5E4-6B9E86EA9509}"/>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775134AA-9905-2747-82D2-BACE7A9892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7F2264-EFB2-1544-A162-9776A8CCD545}"/>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561453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9F9A0-DB8D-AC43-92EA-4076487EC5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95280B-E309-284A-9AEE-01518F6240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8F6311-97DB-6840-B44E-C2541A90C4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09654FB-8412-F545-9EEC-F989929BAB54}"/>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6" name="Footer Placeholder 5">
            <a:extLst>
              <a:ext uri="{FF2B5EF4-FFF2-40B4-BE49-F238E27FC236}">
                <a16:creationId xmlns:a16="http://schemas.microsoft.com/office/drawing/2014/main" id="{7850F0ED-6AB1-A543-8BD5-24AC7BB91E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5017D6-FA6A-5D41-98ED-1A4E47EE4D1B}"/>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29326670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39EED-FA25-9C45-A9BC-47BC4677FB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9747E1-B6A5-E042-8FDD-C2248FEDE7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25E65C-3828-6A4B-9D10-EE1DBD98611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04022C-0D85-C64A-A1BC-8E9B325BCD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F9FEF3-C02B-894D-B2AA-9B54D01108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A927E1-854C-C449-9775-D7177EA7DF54}"/>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8" name="Footer Placeholder 7">
            <a:extLst>
              <a:ext uri="{FF2B5EF4-FFF2-40B4-BE49-F238E27FC236}">
                <a16:creationId xmlns:a16="http://schemas.microsoft.com/office/drawing/2014/main" id="{8047256A-2510-5B4E-BBD4-B79D7D5042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244728-5536-6247-997B-F92E0C87301B}"/>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3969786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9DD8D-1F06-A74E-835D-FA3A110609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5C58BC-D406-F047-8435-A7B28B3BC587}"/>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4" name="Footer Placeholder 3">
            <a:extLst>
              <a:ext uri="{FF2B5EF4-FFF2-40B4-BE49-F238E27FC236}">
                <a16:creationId xmlns:a16="http://schemas.microsoft.com/office/drawing/2014/main" id="{6A530C68-EA3F-5340-8F33-EC7624173F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3E7EF1-A57B-0946-91DD-3636DDCE260A}"/>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264967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541CA1-3F39-CC4A-A1C4-1B20466FBAE6}"/>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3" name="Footer Placeholder 2">
            <a:extLst>
              <a:ext uri="{FF2B5EF4-FFF2-40B4-BE49-F238E27FC236}">
                <a16:creationId xmlns:a16="http://schemas.microsoft.com/office/drawing/2014/main" id="{5689EAA9-8F45-9F4D-B623-3233A341AC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923A179-79FD-F34D-B671-C4393314F554}"/>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3983101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51F7C-E49A-C14B-ADB9-78272E813C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43C6A8-B315-764A-BA34-1AE52584D5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44BFD7-BA0F-BB43-BF44-EFD370B27B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EDD9EC-179D-5340-BC34-B7B38D46CB13}"/>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6" name="Footer Placeholder 5">
            <a:extLst>
              <a:ext uri="{FF2B5EF4-FFF2-40B4-BE49-F238E27FC236}">
                <a16:creationId xmlns:a16="http://schemas.microsoft.com/office/drawing/2014/main" id="{BB580AA9-160E-FC4E-9881-F02F08F797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E14881-3BAC-DE4A-A318-1618C81A3CF1}"/>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3543667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98426-468F-9D48-8AA6-7C701419E1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25CDB62-E0E1-1F47-8700-C477507801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0228891-572B-9D42-9898-F1033A2001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846FEE-78DE-D745-A0D5-62205E9F0E0C}"/>
              </a:ext>
            </a:extLst>
          </p:cNvPr>
          <p:cNvSpPr>
            <a:spLocks noGrp="1"/>
          </p:cNvSpPr>
          <p:nvPr>
            <p:ph type="dt" sz="half" idx="10"/>
          </p:nvPr>
        </p:nvSpPr>
        <p:spPr/>
        <p:txBody>
          <a:bodyPr/>
          <a:lstStyle/>
          <a:p>
            <a:fld id="{8C72AFDE-F99D-C947-94C7-F0A3FDE2CC40}" type="datetimeFigureOut">
              <a:rPr lang="en-US" smtClean="0"/>
              <a:t>5/27/20</a:t>
            </a:fld>
            <a:endParaRPr lang="en-US"/>
          </a:p>
        </p:txBody>
      </p:sp>
      <p:sp>
        <p:nvSpPr>
          <p:cNvPr id="6" name="Footer Placeholder 5">
            <a:extLst>
              <a:ext uri="{FF2B5EF4-FFF2-40B4-BE49-F238E27FC236}">
                <a16:creationId xmlns:a16="http://schemas.microsoft.com/office/drawing/2014/main" id="{96F4D1FE-FF74-7B45-8B41-B3FEF49CA2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FA4517-E8D7-6240-BCC2-04B835D79E42}"/>
              </a:ext>
            </a:extLst>
          </p:cNvPr>
          <p:cNvSpPr>
            <a:spLocks noGrp="1"/>
          </p:cNvSpPr>
          <p:nvPr>
            <p:ph type="sldNum" sz="quarter" idx="12"/>
          </p:nvPr>
        </p:nvSpPr>
        <p:spPr/>
        <p:txBody>
          <a:bodyPr/>
          <a:lstStyle/>
          <a:p>
            <a:fld id="{42AB645F-BA7E-784D-9C65-9A9FB558AFD9}" type="slidenum">
              <a:rPr lang="en-US" smtClean="0"/>
              <a:t>‹#›</a:t>
            </a:fld>
            <a:endParaRPr lang="en-US"/>
          </a:p>
        </p:txBody>
      </p:sp>
    </p:spTree>
    <p:extLst>
      <p:ext uri="{BB962C8B-B14F-4D97-AF65-F5344CB8AC3E}">
        <p14:creationId xmlns:p14="http://schemas.microsoft.com/office/powerpoint/2010/main" val="1105072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0145B4-9207-8045-80AC-4A1AC76F78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4C14D7E-37F4-9243-8825-125DEE0EE3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8EE42E-6B6D-C344-B4F8-8ABDDC067F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72AFDE-F99D-C947-94C7-F0A3FDE2CC40}" type="datetimeFigureOut">
              <a:rPr lang="en-US" smtClean="0"/>
              <a:t>5/27/20</a:t>
            </a:fld>
            <a:endParaRPr lang="en-US"/>
          </a:p>
        </p:txBody>
      </p:sp>
      <p:sp>
        <p:nvSpPr>
          <p:cNvPr id="5" name="Footer Placeholder 4">
            <a:extLst>
              <a:ext uri="{FF2B5EF4-FFF2-40B4-BE49-F238E27FC236}">
                <a16:creationId xmlns:a16="http://schemas.microsoft.com/office/drawing/2014/main" id="{BE74D054-4684-1A40-974D-9BFC68E7B1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2BD41A-3817-7E42-BB41-FA220EFECF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2AB645F-BA7E-784D-9C65-9A9FB558AFD9}" type="slidenum">
              <a:rPr lang="en-US" smtClean="0"/>
              <a:t>‹#›</a:t>
            </a:fld>
            <a:endParaRPr lang="en-US"/>
          </a:p>
        </p:txBody>
      </p:sp>
    </p:spTree>
    <p:extLst>
      <p:ext uri="{BB962C8B-B14F-4D97-AF65-F5344CB8AC3E}">
        <p14:creationId xmlns:p14="http://schemas.microsoft.com/office/powerpoint/2010/main" val="2211996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8071A-FE6D-674C-897E-BF040F7E35FE}"/>
              </a:ext>
            </a:extLst>
          </p:cNvPr>
          <p:cNvSpPr>
            <a:spLocks noGrp="1"/>
          </p:cNvSpPr>
          <p:nvPr>
            <p:ph type="ctrTitle"/>
          </p:nvPr>
        </p:nvSpPr>
        <p:spPr>
          <a:xfrm>
            <a:off x="5621867" y="315876"/>
            <a:ext cx="6129867" cy="3860350"/>
          </a:xfrm>
          <a:noFill/>
        </p:spPr>
        <p:txBody>
          <a:bodyPr>
            <a:normAutofit/>
          </a:bodyPr>
          <a:lstStyle/>
          <a:p>
            <a:r>
              <a:rPr lang="en-US" sz="5400" dirty="0"/>
              <a:t>Weather data analysis architecture</a:t>
            </a:r>
          </a:p>
        </p:txBody>
      </p:sp>
      <p:sp>
        <p:nvSpPr>
          <p:cNvPr id="3" name="Subtitle 2">
            <a:extLst>
              <a:ext uri="{FF2B5EF4-FFF2-40B4-BE49-F238E27FC236}">
                <a16:creationId xmlns:a16="http://schemas.microsoft.com/office/drawing/2014/main" id="{144E59E1-F672-5041-B5F6-8CF681AABA00}"/>
              </a:ext>
            </a:extLst>
          </p:cNvPr>
          <p:cNvSpPr>
            <a:spLocks noGrp="1"/>
          </p:cNvSpPr>
          <p:nvPr>
            <p:ph type="subTitle" idx="1"/>
          </p:nvPr>
        </p:nvSpPr>
        <p:spPr>
          <a:xfrm>
            <a:off x="7710311" y="4611949"/>
            <a:ext cx="4345588" cy="1655762"/>
          </a:xfrm>
        </p:spPr>
        <p:txBody>
          <a:bodyPr/>
          <a:lstStyle/>
          <a:p>
            <a:r>
              <a:rPr lang="en-US" dirty="0"/>
              <a:t>Praveen Kanumarlapudi</a:t>
            </a:r>
          </a:p>
        </p:txBody>
      </p:sp>
      <p:pic>
        <p:nvPicPr>
          <p:cNvPr id="4" name="Picture 3">
            <a:extLst>
              <a:ext uri="{FF2B5EF4-FFF2-40B4-BE49-F238E27FC236}">
                <a16:creationId xmlns:a16="http://schemas.microsoft.com/office/drawing/2014/main" id="{6A603134-1A0D-1643-BC8D-0BF39D40FF9D}"/>
              </a:ext>
            </a:extLst>
          </p:cNvPr>
          <p:cNvPicPr>
            <a:picLocks noChangeAspect="1"/>
          </p:cNvPicPr>
          <p:nvPr/>
        </p:nvPicPr>
        <p:blipFill>
          <a:blip r:embed="rId2"/>
          <a:stretch>
            <a:fillRect/>
          </a:stretch>
        </p:blipFill>
        <p:spPr>
          <a:xfrm>
            <a:off x="0" y="0"/>
            <a:ext cx="5328356" cy="6858000"/>
          </a:xfrm>
          <a:prstGeom prst="rect">
            <a:avLst/>
          </a:prstGeom>
        </p:spPr>
      </p:pic>
    </p:spTree>
    <p:extLst>
      <p:ext uri="{BB962C8B-B14F-4D97-AF65-F5344CB8AC3E}">
        <p14:creationId xmlns:p14="http://schemas.microsoft.com/office/powerpoint/2010/main" val="1762276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7F479B-14AC-C94A-9D09-58633DDFD880}"/>
              </a:ext>
            </a:extLst>
          </p:cNvPr>
          <p:cNvSpPr>
            <a:spLocks noGrp="1"/>
          </p:cNvSpPr>
          <p:nvPr>
            <p:ph type="title"/>
          </p:nvPr>
        </p:nvSpPr>
        <p:spPr>
          <a:xfrm>
            <a:off x="0" y="642517"/>
            <a:ext cx="8377881" cy="926792"/>
          </a:xfrm>
          <a:solidFill>
            <a:srgbClr val="00B0F0"/>
          </a:solidFill>
        </p:spPr>
        <p:txBody>
          <a:bodyPr/>
          <a:lstStyle/>
          <a:p>
            <a:r>
              <a:rPr lang="en-US" dirty="0">
                <a:solidFill>
                  <a:schemeClr val="bg1"/>
                </a:solidFill>
              </a:rPr>
              <a:t>Agenda</a:t>
            </a:r>
          </a:p>
        </p:txBody>
      </p:sp>
      <p:sp>
        <p:nvSpPr>
          <p:cNvPr id="3" name="Content Placeholder 2">
            <a:extLst>
              <a:ext uri="{FF2B5EF4-FFF2-40B4-BE49-F238E27FC236}">
                <a16:creationId xmlns:a16="http://schemas.microsoft.com/office/drawing/2014/main" id="{F61F1E04-A067-3E4C-8CAF-244660EF93E4}"/>
              </a:ext>
            </a:extLst>
          </p:cNvPr>
          <p:cNvSpPr>
            <a:spLocks noGrp="1"/>
          </p:cNvSpPr>
          <p:nvPr>
            <p:ph idx="1"/>
          </p:nvPr>
        </p:nvSpPr>
        <p:spPr>
          <a:xfrm>
            <a:off x="677562" y="2344609"/>
            <a:ext cx="10515600" cy="2362858"/>
          </a:xfrm>
        </p:spPr>
        <p:txBody>
          <a:bodyPr/>
          <a:lstStyle/>
          <a:p>
            <a:r>
              <a:rPr lang="en-US" dirty="0"/>
              <a:t>High-level architecture</a:t>
            </a:r>
          </a:p>
          <a:p>
            <a:r>
              <a:rPr lang="en-US" dirty="0"/>
              <a:t>Highly Available and Highly scalable</a:t>
            </a:r>
          </a:p>
          <a:p>
            <a:r>
              <a:rPr lang="en-US" dirty="0"/>
              <a:t>Cost effective</a:t>
            </a:r>
          </a:p>
          <a:p>
            <a:r>
              <a:rPr lang="en-US" dirty="0"/>
              <a:t>Security</a:t>
            </a:r>
          </a:p>
        </p:txBody>
      </p:sp>
      <p:sp>
        <p:nvSpPr>
          <p:cNvPr id="5" name="TextBox 4">
            <a:extLst>
              <a:ext uri="{FF2B5EF4-FFF2-40B4-BE49-F238E27FC236}">
                <a16:creationId xmlns:a16="http://schemas.microsoft.com/office/drawing/2014/main" id="{0E76821A-C4C2-8C46-9EDD-D2050F10FCC1}"/>
              </a:ext>
            </a:extLst>
          </p:cNvPr>
          <p:cNvSpPr txBox="1"/>
          <p:nvPr/>
        </p:nvSpPr>
        <p:spPr>
          <a:xfrm>
            <a:off x="8143103" y="2828836"/>
            <a:ext cx="4497859" cy="1200329"/>
          </a:xfrm>
          <a:prstGeom prst="rect">
            <a:avLst/>
          </a:prstGeom>
          <a:noFill/>
        </p:spPr>
        <p:txBody>
          <a:bodyPr wrap="square" rtlCol="0">
            <a:spAutoFit/>
          </a:bodyPr>
          <a:lstStyle/>
          <a:p>
            <a:r>
              <a:rPr lang="en-US" sz="7200" dirty="0">
                <a:latin typeface="Apple Chancery" panose="03020702040506060504" pitchFamily="66" charset="-79"/>
                <a:cs typeface="Apple Chancery" panose="03020702040506060504" pitchFamily="66" charset="-79"/>
              </a:rPr>
              <a:t>Agenda</a:t>
            </a:r>
          </a:p>
        </p:txBody>
      </p:sp>
    </p:spTree>
    <p:extLst>
      <p:ext uri="{BB962C8B-B14F-4D97-AF65-F5344CB8AC3E}">
        <p14:creationId xmlns:p14="http://schemas.microsoft.com/office/powerpoint/2010/main" val="4129865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61F36BB-287A-AB4C-AF4E-873C04775B1E}"/>
              </a:ext>
            </a:extLst>
          </p:cNvPr>
          <p:cNvPicPr>
            <a:picLocks noChangeAspect="1"/>
          </p:cNvPicPr>
          <p:nvPr/>
        </p:nvPicPr>
        <p:blipFill>
          <a:blip r:embed="rId2"/>
          <a:stretch>
            <a:fillRect/>
          </a:stretch>
        </p:blipFill>
        <p:spPr>
          <a:xfrm>
            <a:off x="739346" y="1779373"/>
            <a:ext cx="10896600" cy="4806778"/>
          </a:xfrm>
          <a:prstGeom prst="rect">
            <a:avLst/>
          </a:prstGeom>
        </p:spPr>
      </p:pic>
      <p:sp>
        <p:nvSpPr>
          <p:cNvPr id="7" name="Title 1">
            <a:extLst>
              <a:ext uri="{FF2B5EF4-FFF2-40B4-BE49-F238E27FC236}">
                <a16:creationId xmlns:a16="http://schemas.microsoft.com/office/drawing/2014/main" id="{F7BBE1F1-FE61-8240-A816-66F7AC363651}"/>
              </a:ext>
            </a:extLst>
          </p:cNvPr>
          <p:cNvSpPr>
            <a:spLocks noGrp="1"/>
          </p:cNvSpPr>
          <p:nvPr>
            <p:ph type="title"/>
          </p:nvPr>
        </p:nvSpPr>
        <p:spPr>
          <a:xfrm>
            <a:off x="0" y="366911"/>
            <a:ext cx="8377881" cy="1041760"/>
          </a:xfrm>
          <a:solidFill>
            <a:srgbClr val="00B0F0"/>
          </a:solidFill>
        </p:spPr>
        <p:txBody>
          <a:bodyPr vert="horz" lIns="91440" tIns="45720" rIns="91440" bIns="45720" rtlCol="0" anchor="ctr">
            <a:normAutofit/>
          </a:bodyPr>
          <a:lstStyle/>
          <a:p>
            <a:r>
              <a:rPr lang="en-US" dirty="0">
                <a:solidFill>
                  <a:schemeClr val="bg1"/>
                </a:solidFill>
              </a:rPr>
              <a:t>High-level Architecture</a:t>
            </a:r>
          </a:p>
        </p:txBody>
      </p:sp>
    </p:spTree>
    <p:extLst>
      <p:ext uri="{BB962C8B-B14F-4D97-AF65-F5344CB8AC3E}">
        <p14:creationId xmlns:p14="http://schemas.microsoft.com/office/powerpoint/2010/main" val="225515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718992-9184-7E4B-B957-3853AC459467}"/>
              </a:ext>
            </a:extLst>
          </p:cNvPr>
          <p:cNvSpPr>
            <a:spLocks noGrp="1"/>
          </p:cNvSpPr>
          <p:nvPr>
            <p:ph idx="1"/>
          </p:nvPr>
        </p:nvSpPr>
        <p:spPr>
          <a:xfrm>
            <a:off x="838200" y="1970418"/>
            <a:ext cx="10515600" cy="4351338"/>
          </a:xfrm>
        </p:spPr>
        <p:txBody>
          <a:bodyPr/>
          <a:lstStyle/>
          <a:p>
            <a:r>
              <a:rPr lang="en-US" dirty="0"/>
              <a:t>Used serverless and AWS managed services</a:t>
            </a:r>
          </a:p>
          <a:p>
            <a:pPr lvl="2"/>
            <a:r>
              <a:rPr lang="en-US" dirty="0"/>
              <a:t>Provides operational excellence </a:t>
            </a:r>
          </a:p>
          <a:p>
            <a:pPr lvl="2"/>
            <a:r>
              <a:rPr lang="en-US" dirty="0"/>
              <a:t>‘zero’ maintenance/patching downtime</a:t>
            </a:r>
          </a:p>
          <a:p>
            <a:pPr lvl="2"/>
            <a:r>
              <a:rPr lang="en-US" dirty="0"/>
              <a:t>scale up and down based on the need</a:t>
            </a:r>
          </a:p>
          <a:p>
            <a:r>
              <a:rPr lang="en-US" dirty="0"/>
              <a:t>EMR</a:t>
            </a:r>
          </a:p>
          <a:p>
            <a:pPr lvl="2"/>
            <a:r>
              <a:rPr lang="en-US" dirty="0"/>
              <a:t>Spark provides extra layer of HA</a:t>
            </a:r>
          </a:p>
          <a:p>
            <a:r>
              <a:rPr lang="en-US" dirty="0"/>
              <a:t> Used S3 as a data and code repository</a:t>
            </a:r>
          </a:p>
          <a:p>
            <a:pPr lvl="2"/>
            <a:r>
              <a:rPr lang="en-US" dirty="0"/>
              <a:t>High durability and availability </a:t>
            </a:r>
          </a:p>
          <a:p>
            <a:r>
              <a:rPr lang="en-US" dirty="0"/>
              <a:t>NAT Gateway instead of NAT instance</a:t>
            </a:r>
          </a:p>
          <a:p>
            <a:pPr lvl="2"/>
            <a:r>
              <a:rPr lang="en-US" dirty="0"/>
              <a:t>horizontally scaled, redundant, and highly available </a:t>
            </a:r>
          </a:p>
          <a:p>
            <a:endParaRPr lang="en-US" dirty="0"/>
          </a:p>
        </p:txBody>
      </p:sp>
      <p:sp>
        <p:nvSpPr>
          <p:cNvPr id="6" name="Title 1">
            <a:extLst>
              <a:ext uri="{FF2B5EF4-FFF2-40B4-BE49-F238E27FC236}">
                <a16:creationId xmlns:a16="http://schemas.microsoft.com/office/drawing/2014/main" id="{40F850D0-2582-CE41-91B1-DAB3781C7AD3}"/>
              </a:ext>
            </a:extLst>
          </p:cNvPr>
          <p:cNvSpPr>
            <a:spLocks noGrp="1"/>
          </p:cNvSpPr>
          <p:nvPr>
            <p:ph type="title"/>
          </p:nvPr>
        </p:nvSpPr>
        <p:spPr>
          <a:xfrm>
            <a:off x="0" y="536244"/>
            <a:ext cx="8377881" cy="953889"/>
          </a:xfrm>
          <a:solidFill>
            <a:srgbClr val="00B0F0"/>
          </a:solidFill>
        </p:spPr>
        <p:txBody>
          <a:bodyPr vert="horz" lIns="91440" tIns="45720" rIns="91440" bIns="45720" rtlCol="0" anchor="ctr">
            <a:normAutofit/>
          </a:bodyPr>
          <a:lstStyle/>
          <a:p>
            <a:r>
              <a:rPr lang="en-US" dirty="0">
                <a:solidFill>
                  <a:schemeClr val="bg1"/>
                </a:solidFill>
              </a:rPr>
              <a:t>Highly Available and Scalable</a:t>
            </a:r>
          </a:p>
        </p:txBody>
      </p:sp>
    </p:spTree>
    <p:extLst>
      <p:ext uri="{BB962C8B-B14F-4D97-AF65-F5344CB8AC3E}">
        <p14:creationId xmlns:p14="http://schemas.microsoft.com/office/powerpoint/2010/main" val="33419578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943C31-D09F-AA4D-BA44-3BC71985A9C7}"/>
              </a:ext>
            </a:extLst>
          </p:cNvPr>
          <p:cNvSpPr>
            <a:spLocks noGrp="1"/>
          </p:cNvSpPr>
          <p:nvPr>
            <p:ph idx="1"/>
          </p:nvPr>
        </p:nvSpPr>
        <p:spPr>
          <a:xfrm>
            <a:off x="838200" y="1552493"/>
            <a:ext cx="10515600" cy="4351338"/>
          </a:xfrm>
        </p:spPr>
        <p:txBody>
          <a:bodyPr>
            <a:normAutofit/>
          </a:bodyPr>
          <a:lstStyle/>
          <a:p>
            <a:pPr marL="0" indent="0">
              <a:buNone/>
            </a:pPr>
            <a:endParaRPr lang="en-US" dirty="0"/>
          </a:p>
          <a:p>
            <a:r>
              <a:rPr lang="en-US" dirty="0"/>
              <a:t>Used serverless and AWS managed services</a:t>
            </a:r>
          </a:p>
          <a:p>
            <a:pPr lvl="3"/>
            <a:r>
              <a:rPr lang="en-US" dirty="0"/>
              <a:t>No CAPEX needed</a:t>
            </a:r>
          </a:p>
          <a:p>
            <a:pPr lvl="3"/>
            <a:r>
              <a:rPr lang="en-US" dirty="0"/>
              <a:t>No upfront payment</a:t>
            </a:r>
          </a:p>
          <a:p>
            <a:pPr lvl="3"/>
            <a:r>
              <a:rPr lang="en-US" dirty="0"/>
              <a:t>Billed only for what we have used</a:t>
            </a:r>
          </a:p>
          <a:p>
            <a:r>
              <a:rPr lang="en-US" dirty="0"/>
              <a:t>Data pipeline</a:t>
            </a:r>
          </a:p>
          <a:p>
            <a:pPr lvl="2"/>
            <a:r>
              <a:rPr lang="en-US" dirty="0"/>
              <a:t>Transient EMR cluster was created with good capacity planning </a:t>
            </a:r>
          </a:p>
          <a:p>
            <a:pPr marL="914400" lvl="2" indent="0">
              <a:buNone/>
            </a:pPr>
            <a:endParaRPr lang="en-US" dirty="0"/>
          </a:p>
          <a:p>
            <a:r>
              <a:rPr lang="en-US" dirty="0"/>
              <a:t>Enabled VPC end-point for S3 and VPC communication</a:t>
            </a:r>
          </a:p>
          <a:p>
            <a:pPr lvl="2"/>
            <a:r>
              <a:rPr lang="en-US" dirty="0"/>
              <a:t>Reduces the amount of data flows through the NAT gateway </a:t>
            </a:r>
          </a:p>
          <a:p>
            <a:pPr lvl="2"/>
            <a:endParaRPr lang="en-US" dirty="0"/>
          </a:p>
          <a:p>
            <a:pPr marL="914400" lvl="2" indent="0">
              <a:buNone/>
            </a:pPr>
            <a:endParaRPr lang="en-US" dirty="0"/>
          </a:p>
        </p:txBody>
      </p:sp>
      <p:sp>
        <p:nvSpPr>
          <p:cNvPr id="4" name="Title 1">
            <a:extLst>
              <a:ext uri="{FF2B5EF4-FFF2-40B4-BE49-F238E27FC236}">
                <a16:creationId xmlns:a16="http://schemas.microsoft.com/office/drawing/2014/main" id="{FE6FD5F3-0886-3944-A58A-3B9F4EB15A44}"/>
              </a:ext>
            </a:extLst>
          </p:cNvPr>
          <p:cNvSpPr>
            <a:spLocks noGrp="1"/>
          </p:cNvSpPr>
          <p:nvPr>
            <p:ph type="title"/>
          </p:nvPr>
        </p:nvSpPr>
        <p:spPr>
          <a:xfrm>
            <a:off x="0" y="366911"/>
            <a:ext cx="8377881" cy="953889"/>
          </a:xfrm>
          <a:solidFill>
            <a:srgbClr val="00B0F0"/>
          </a:solidFill>
        </p:spPr>
        <p:txBody>
          <a:bodyPr/>
          <a:lstStyle/>
          <a:p>
            <a:r>
              <a:rPr lang="en-US" dirty="0">
                <a:solidFill>
                  <a:schemeClr val="bg1"/>
                </a:solidFill>
              </a:rPr>
              <a:t>Cost effective</a:t>
            </a:r>
          </a:p>
        </p:txBody>
      </p:sp>
    </p:spTree>
    <p:extLst>
      <p:ext uri="{BB962C8B-B14F-4D97-AF65-F5344CB8AC3E}">
        <p14:creationId xmlns:p14="http://schemas.microsoft.com/office/powerpoint/2010/main" val="2909707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14C30A-B763-DF4C-9975-88930CDA18E3}"/>
              </a:ext>
            </a:extLst>
          </p:cNvPr>
          <p:cNvSpPr>
            <a:spLocks noGrp="1"/>
          </p:cNvSpPr>
          <p:nvPr>
            <p:ph idx="1"/>
          </p:nvPr>
        </p:nvSpPr>
        <p:spPr>
          <a:xfrm>
            <a:off x="838200" y="1825625"/>
            <a:ext cx="10515600" cy="4586442"/>
          </a:xfrm>
        </p:spPr>
        <p:txBody>
          <a:bodyPr/>
          <a:lstStyle/>
          <a:p>
            <a:r>
              <a:rPr lang="en-US" dirty="0"/>
              <a:t>Security Principles </a:t>
            </a:r>
          </a:p>
          <a:p>
            <a:pPr lvl="2"/>
            <a:r>
              <a:rPr lang="en-US" dirty="0"/>
              <a:t>Least access</a:t>
            </a:r>
          </a:p>
          <a:p>
            <a:pPr lvl="2"/>
            <a:r>
              <a:rPr lang="en-US" dirty="0"/>
              <a:t>Minimizing attacking surface ex: usage of VPC endpoints</a:t>
            </a:r>
          </a:p>
          <a:p>
            <a:pPr lvl="2"/>
            <a:endParaRPr lang="en-US" dirty="0"/>
          </a:p>
          <a:p>
            <a:r>
              <a:rPr lang="en-US" dirty="0"/>
              <a:t>IAM</a:t>
            </a:r>
          </a:p>
          <a:p>
            <a:pPr lvl="2"/>
            <a:r>
              <a:rPr lang="en-US" dirty="0"/>
              <a:t>Both lambdas has separate roles with least execution access</a:t>
            </a:r>
          </a:p>
          <a:p>
            <a:pPr lvl="2"/>
            <a:r>
              <a:rPr lang="en-US" dirty="0"/>
              <a:t>Created a data engineering role and given access that is required for this assessment</a:t>
            </a:r>
          </a:p>
          <a:p>
            <a:r>
              <a:rPr lang="en-US" dirty="0"/>
              <a:t>Managed and serverless services</a:t>
            </a:r>
          </a:p>
          <a:p>
            <a:pPr lvl="2"/>
            <a:r>
              <a:rPr lang="en-US" dirty="0"/>
              <a:t>Lambda functions, </a:t>
            </a:r>
            <a:r>
              <a:rPr lang="en-US" dirty="0" err="1"/>
              <a:t>DataPipeline</a:t>
            </a:r>
            <a:r>
              <a:rPr lang="en-US" dirty="0"/>
              <a:t>, Glue and Athena</a:t>
            </a:r>
          </a:p>
          <a:p>
            <a:pPr lvl="2"/>
            <a:r>
              <a:rPr lang="en-US" dirty="0"/>
              <a:t>Monitored and protected by AWS global network security</a:t>
            </a:r>
          </a:p>
          <a:p>
            <a:pPr lvl="1"/>
            <a:endParaRPr lang="en-US" dirty="0"/>
          </a:p>
        </p:txBody>
      </p:sp>
      <p:sp>
        <p:nvSpPr>
          <p:cNvPr id="4" name="Title 1">
            <a:extLst>
              <a:ext uri="{FF2B5EF4-FFF2-40B4-BE49-F238E27FC236}">
                <a16:creationId xmlns:a16="http://schemas.microsoft.com/office/drawing/2014/main" id="{25E53035-9F95-3549-B4CD-217DF178BCD5}"/>
              </a:ext>
            </a:extLst>
          </p:cNvPr>
          <p:cNvSpPr>
            <a:spLocks noGrp="1"/>
          </p:cNvSpPr>
          <p:nvPr>
            <p:ph type="title"/>
          </p:nvPr>
        </p:nvSpPr>
        <p:spPr>
          <a:xfrm>
            <a:off x="0" y="445933"/>
            <a:ext cx="8377881" cy="953889"/>
          </a:xfrm>
          <a:solidFill>
            <a:srgbClr val="00B0F0"/>
          </a:solidFill>
        </p:spPr>
        <p:txBody>
          <a:bodyPr/>
          <a:lstStyle/>
          <a:p>
            <a:r>
              <a:rPr lang="en-US" dirty="0">
                <a:solidFill>
                  <a:schemeClr val="bg1"/>
                </a:solidFill>
              </a:rPr>
              <a:t>Security</a:t>
            </a:r>
          </a:p>
        </p:txBody>
      </p:sp>
    </p:spTree>
    <p:extLst>
      <p:ext uri="{BB962C8B-B14F-4D97-AF65-F5344CB8AC3E}">
        <p14:creationId xmlns:p14="http://schemas.microsoft.com/office/powerpoint/2010/main" val="3872244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5503E3-AFFD-5543-93E6-0517E0B4A3B9}"/>
              </a:ext>
            </a:extLst>
          </p:cNvPr>
          <p:cNvSpPr>
            <a:spLocks noGrp="1"/>
          </p:cNvSpPr>
          <p:nvPr>
            <p:ph idx="1"/>
          </p:nvPr>
        </p:nvSpPr>
        <p:spPr>
          <a:xfrm>
            <a:off x="838200" y="1825624"/>
            <a:ext cx="10515600" cy="4383265"/>
          </a:xfrm>
        </p:spPr>
        <p:txBody>
          <a:bodyPr/>
          <a:lstStyle/>
          <a:p>
            <a:r>
              <a:rPr lang="en-US" dirty="0"/>
              <a:t>Enabled VPC end-point for S3 and VPC communication</a:t>
            </a:r>
          </a:p>
          <a:p>
            <a:pPr lvl="2"/>
            <a:r>
              <a:rPr lang="en-US" dirty="0"/>
              <a:t>endpoint enables instances in your VPC to use their private IP</a:t>
            </a:r>
          </a:p>
          <a:p>
            <a:pPr lvl="2"/>
            <a:r>
              <a:rPr lang="en-US" dirty="0"/>
              <a:t>Eliminates Internet gateway, a NAT device, or a virtual private gateway in your VPC</a:t>
            </a:r>
          </a:p>
          <a:p>
            <a:pPr lvl="2"/>
            <a:r>
              <a:rPr lang="en-US" dirty="0"/>
              <a:t>private connection between your VPC and S3</a:t>
            </a:r>
          </a:p>
          <a:p>
            <a:pPr lvl="2"/>
            <a:r>
              <a:rPr lang="en-US" dirty="0"/>
              <a:t>Minimizes attacking surface</a:t>
            </a:r>
          </a:p>
          <a:p>
            <a:r>
              <a:rPr lang="en-US" dirty="0"/>
              <a:t>S3 </a:t>
            </a:r>
          </a:p>
          <a:p>
            <a:pPr lvl="2"/>
            <a:r>
              <a:rPr lang="en-US" dirty="0"/>
              <a:t>Bucket is encrypted at rest s3-SSE</a:t>
            </a:r>
          </a:p>
          <a:p>
            <a:pPr lvl="2"/>
            <a:r>
              <a:rPr lang="en-US" dirty="0"/>
              <a:t>Accessed via VPC endpoint</a:t>
            </a:r>
          </a:p>
          <a:p>
            <a:r>
              <a:rPr lang="en-US" dirty="0"/>
              <a:t>Glue security configuration is used for the data encryption in transit</a:t>
            </a:r>
          </a:p>
          <a:p>
            <a:r>
              <a:rPr lang="en-US" dirty="0"/>
              <a:t>Athena results were written back to the encrypted bucket location</a:t>
            </a:r>
          </a:p>
          <a:p>
            <a:endParaRPr lang="en-US" dirty="0"/>
          </a:p>
        </p:txBody>
      </p:sp>
      <p:sp>
        <p:nvSpPr>
          <p:cNvPr id="4" name="Title 1">
            <a:extLst>
              <a:ext uri="{FF2B5EF4-FFF2-40B4-BE49-F238E27FC236}">
                <a16:creationId xmlns:a16="http://schemas.microsoft.com/office/drawing/2014/main" id="{C6B824F4-4E1B-9E48-AC68-5B7E26E65507}"/>
              </a:ext>
            </a:extLst>
          </p:cNvPr>
          <p:cNvSpPr>
            <a:spLocks noGrp="1"/>
          </p:cNvSpPr>
          <p:nvPr>
            <p:ph type="title"/>
          </p:nvPr>
        </p:nvSpPr>
        <p:spPr>
          <a:xfrm>
            <a:off x="0" y="445933"/>
            <a:ext cx="8377881" cy="953889"/>
          </a:xfrm>
          <a:solidFill>
            <a:srgbClr val="00B0F0"/>
          </a:solidFill>
        </p:spPr>
        <p:txBody>
          <a:bodyPr/>
          <a:lstStyle/>
          <a:p>
            <a:r>
              <a:rPr lang="en-US" dirty="0">
                <a:solidFill>
                  <a:schemeClr val="bg1"/>
                </a:solidFill>
              </a:rPr>
              <a:t>Security</a:t>
            </a:r>
            <a:r>
              <a:rPr lang="en-US" sz="1400" dirty="0">
                <a:solidFill>
                  <a:schemeClr val="bg1"/>
                </a:solidFill>
              </a:rPr>
              <a:t>(cont.)</a:t>
            </a:r>
          </a:p>
        </p:txBody>
      </p:sp>
    </p:spTree>
    <p:extLst>
      <p:ext uri="{BB962C8B-B14F-4D97-AF65-F5344CB8AC3E}">
        <p14:creationId xmlns:p14="http://schemas.microsoft.com/office/powerpoint/2010/main" val="143798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89CA94D-32D2-0346-96E6-A5B449B4B4E3}"/>
              </a:ext>
            </a:extLst>
          </p:cNvPr>
          <p:cNvSpPr>
            <a:spLocks noGrp="1"/>
          </p:cNvSpPr>
          <p:nvPr>
            <p:ph idx="1"/>
          </p:nvPr>
        </p:nvSpPr>
        <p:spPr/>
        <p:txBody>
          <a:bodyPr/>
          <a:lstStyle/>
          <a:p>
            <a:r>
              <a:rPr lang="en-US" dirty="0"/>
              <a:t>Both Lambda functions can be assigned to VPC with two Private subnets with internet access via NAT Gateway for improved security </a:t>
            </a:r>
          </a:p>
          <a:p>
            <a:pPr marL="0" indent="0">
              <a:buNone/>
            </a:pPr>
            <a:endParaRPr lang="en-US" dirty="0"/>
          </a:p>
          <a:p>
            <a:r>
              <a:rPr lang="en-US" dirty="0"/>
              <a:t>For EMR </a:t>
            </a:r>
            <a:r>
              <a:rPr lang="en-US" dirty="0" err="1"/>
              <a:t>bootstarp</a:t>
            </a:r>
            <a:r>
              <a:rPr lang="en-US" dirty="0"/>
              <a:t> instead installing the packages from the internet on the go we can create it in a local and export to a S3 bucket and we can refer that env from EMR bootstrap</a:t>
            </a:r>
          </a:p>
          <a:p>
            <a:pPr marL="0" indent="0">
              <a:buNone/>
            </a:pPr>
            <a:endParaRPr lang="en-US" dirty="0"/>
          </a:p>
          <a:p>
            <a:endParaRPr lang="en-US" dirty="0"/>
          </a:p>
          <a:p>
            <a:endParaRPr lang="en-US" dirty="0"/>
          </a:p>
        </p:txBody>
      </p:sp>
      <p:sp>
        <p:nvSpPr>
          <p:cNvPr id="4" name="Title 1">
            <a:extLst>
              <a:ext uri="{FF2B5EF4-FFF2-40B4-BE49-F238E27FC236}">
                <a16:creationId xmlns:a16="http://schemas.microsoft.com/office/drawing/2014/main" id="{57805D03-948B-ED41-87CC-861589902514}"/>
              </a:ext>
            </a:extLst>
          </p:cNvPr>
          <p:cNvSpPr>
            <a:spLocks noGrp="1"/>
          </p:cNvSpPr>
          <p:nvPr>
            <p:ph type="title"/>
          </p:nvPr>
        </p:nvSpPr>
        <p:spPr>
          <a:xfrm>
            <a:off x="0" y="513667"/>
            <a:ext cx="8377881" cy="953889"/>
          </a:xfrm>
          <a:solidFill>
            <a:srgbClr val="00B0F0"/>
          </a:solidFill>
        </p:spPr>
        <p:txBody>
          <a:bodyPr>
            <a:normAutofit fontScale="90000"/>
          </a:bodyPr>
          <a:lstStyle/>
          <a:p>
            <a:r>
              <a:rPr lang="en-US" dirty="0">
                <a:solidFill>
                  <a:schemeClr val="bg1"/>
                </a:solidFill>
              </a:rPr>
              <a:t>Improvements ‘found post submission’</a:t>
            </a:r>
            <a:endParaRPr lang="en-US" sz="1400" dirty="0">
              <a:solidFill>
                <a:schemeClr val="bg1"/>
              </a:solidFill>
            </a:endParaRPr>
          </a:p>
        </p:txBody>
      </p:sp>
    </p:spTree>
    <p:extLst>
      <p:ext uri="{BB962C8B-B14F-4D97-AF65-F5344CB8AC3E}">
        <p14:creationId xmlns:p14="http://schemas.microsoft.com/office/powerpoint/2010/main" val="27042000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2111</TotalTime>
  <Words>380</Words>
  <Application>Microsoft Macintosh PowerPoint</Application>
  <PresentationFormat>Widescreen</PresentationFormat>
  <Paragraphs>61</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Apple Chancery</vt:lpstr>
      <vt:lpstr>Arial</vt:lpstr>
      <vt:lpstr>Calibri</vt:lpstr>
      <vt:lpstr>Calibri Light</vt:lpstr>
      <vt:lpstr>Office Theme</vt:lpstr>
      <vt:lpstr>Weather data analysis architecture</vt:lpstr>
      <vt:lpstr>Agenda</vt:lpstr>
      <vt:lpstr>High-level Architecture</vt:lpstr>
      <vt:lpstr>Highly Available and Scalable</vt:lpstr>
      <vt:lpstr>Cost effective</vt:lpstr>
      <vt:lpstr>Security</vt:lpstr>
      <vt:lpstr>Security(cont.)</vt:lpstr>
      <vt:lpstr>Improvements ‘found post submission’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Weather data analysis architecture</dc:title>
  <dc:creator>Kanumarlapudi, Praveen kumar</dc:creator>
  <cp:lastModifiedBy>Kanumarlapudi, Praveen kumar</cp:lastModifiedBy>
  <cp:revision>16</cp:revision>
  <dcterms:created xsi:type="dcterms:W3CDTF">2020-05-24T14:31:22Z</dcterms:created>
  <dcterms:modified xsi:type="dcterms:W3CDTF">2020-05-27T20:03:42Z</dcterms:modified>
</cp:coreProperties>
</file>